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6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50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5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5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9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3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5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6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050C7-5ECB-0534-898F-1D936D52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784" b="2854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05685-BCA3-B0AB-2A9E-90A2623F2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1971" y="1750568"/>
            <a:ext cx="7285010" cy="3504038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Comparison of two algorithms with Viola Jones</a:t>
            </a:r>
            <a:r>
              <a:rPr lang="kk-KZ" dirty="0">
                <a:solidFill>
                  <a:srgbClr val="FFFFFF"/>
                </a:solidFill>
              </a:rPr>
              <a:t>: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MTCNN and YOLO</a:t>
            </a:r>
            <a:r>
              <a:rPr lang="kk-KZ" dirty="0">
                <a:solidFill>
                  <a:srgbClr val="FFFFFF"/>
                </a:solidFill>
              </a:rPr>
              <a:t> 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7A5B1-0607-FB10-3F20-7F5E0746B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5618480"/>
            <a:ext cx="5040785" cy="58799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Kalybek Aruzhan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5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D7BAB-41AC-AFD9-C144-B8EA4A5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DC1F88-D83E-3167-51C7-6C4341F3721F}"/>
              </a:ext>
            </a:extLst>
          </p:cNvPr>
          <p:cNvSpPr txBox="1"/>
          <p:nvPr/>
        </p:nvSpPr>
        <p:spPr>
          <a:xfrm>
            <a:off x="8712733" y="58121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YOLO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9DB66F-3230-BAD6-101E-1B7430F10AE6}"/>
              </a:ext>
            </a:extLst>
          </p:cNvPr>
          <p:cNvSpPr txBox="1"/>
          <p:nvPr/>
        </p:nvSpPr>
        <p:spPr>
          <a:xfrm>
            <a:off x="2826296" y="3906017"/>
            <a:ext cx="7807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MTCNN</a:t>
            </a:r>
            <a:endParaRPr lang="ru-RU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86CDE-C597-AC57-C841-4A89A6CA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8" y="1181999"/>
            <a:ext cx="4831951" cy="2661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1A5E4-9AAF-516B-9702-1C32B8F5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" y="4275349"/>
            <a:ext cx="5834136" cy="2270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FE3A2-8C35-04B9-FFEA-835B10C8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92" y="3429000"/>
            <a:ext cx="3959905" cy="3297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8A1391-CD8E-0108-8CCC-58A9C1FC6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982" y="1064803"/>
            <a:ext cx="2888605" cy="2218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993EF1-752A-EBA9-3170-EAF942FA1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44" y="1054424"/>
            <a:ext cx="3432505" cy="22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A5DE-A643-831A-43E0-B81FE47A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3810290" cy="2099708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2122-3B12-8AD1-3EB7-9FC0D678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8" y="2042809"/>
            <a:ext cx="5021182" cy="3796912"/>
          </a:xfrm>
        </p:spPr>
        <p:txBody>
          <a:bodyPr/>
          <a:lstStyle/>
          <a:p>
            <a:r>
              <a:rPr lang="en-US" dirty="0"/>
              <a:t>Viola-Jones is a fast but inaccurate algorithm for simple face detection. </a:t>
            </a:r>
            <a:endParaRPr lang="kk-KZ" dirty="0"/>
          </a:p>
          <a:p>
            <a:r>
              <a:rPr lang="en-US" dirty="0"/>
              <a:t>MTCNN is accurate but slow, and works well with faces and their key points. </a:t>
            </a:r>
            <a:endParaRPr lang="kk-KZ" dirty="0"/>
          </a:p>
          <a:p>
            <a:r>
              <a:rPr lang="en-US" dirty="0"/>
              <a:t>YOLO is the most powerful, provides fast and versatile object detection, but requires more resources.</a:t>
            </a:r>
            <a:endParaRPr lang="ru-RU" dirty="0"/>
          </a:p>
        </p:txBody>
      </p:sp>
      <p:pic>
        <p:nvPicPr>
          <p:cNvPr id="6146" name="Picture 2" descr="comparison memes : r/memes">
            <a:extLst>
              <a:ext uri="{FF2B5EF4-FFF2-40B4-BE49-F238E27FC236}">
                <a16:creationId xmlns:a16="http://schemas.microsoft.com/office/drawing/2014/main" id="{F5651C87-B9C9-2FD5-CFB4-5939CA99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5293"/>
          <a:stretch/>
        </p:blipFill>
        <p:spPr bwMode="auto">
          <a:xfrm>
            <a:off x="517870" y="2204720"/>
            <a:ext cx="4423781" cy="39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15D84F-C200-8389-D04D-0D540F76A53D}"/>
              </a:ext>
            </a:extLst>
          </p:cNvPr>
          <p:cNvSpPr/>
          <p:nvPr/>
        </p:nvSpPr>
        <p:spPr>
          <a:xfrm>
            <a:off x="2431915" y="2441643"/>
            <a:ext cx="2334638" cy="87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E309B-1F2E-117D-DE65-5377BCDAA252}"/>
              </a:ext>
            </a:extLst>
          </p:cNvPr>
          <p:cNvSpPr txBox="1"/>
          <p:nvPr/>
        </p:nvSpPr>
        <p:spPr>
          <a:xfrm>
            <a:off x="2423015" y="25163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Viola-Jones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40B8C-AB29-3FFA-0857-9B4A1F9E1BF0}"/>
              </a:ext>
            </a:extLst>
          </p:cNvPr>
          <p:cNvSpPr/>
          <p:nvPr/>
        </p:nvSpPr>
        <p:spPr>
          <a:xfrm>
            <a:off x="2431915" y="3523671"/>
            <a:ext cx="2334638" cy="87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86296-E08D-6C76-8A07-BD00BEE9F08D}"/>
              </a:ext>
            </a:extLst>
          </p:cNvPr>
          <p:cNvSpPr txBox="1"/>
          <p:nvPr/>
        </p:nvSpPr>
        <p:spPr>
          <a:xfrm>
            <a:off x="2482644" y="3709149"/>
            <a:ext cx="6094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MTCNN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33650B-1D25-2C91-B023-8397C0947D6E}"/>
              </a:ext>
            </a:extLst>
          </p:cNvPr>
          <p:cNvSpPr/>
          <p:nvPr/>
        </p:nvSpPr>
        <p:spPr>
          <a:xfrm>
            <a:off x="2431915" y="4749982"/>
            <a:ext cx="2334638" cy="87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11A83-56C7-6D0C-6266-8273DEF5B832}"/>
              </a:ext>
            </a:extLst>
          </p:cNvPr>
          <p:cNvSpPr txBox="1"/>
          <p:nvPr/>
        </p:nvSpPr>
        <p:spPr>
          <a:xfrm>
            <a:off x="2482644" y="5137686"/>
            <a:ext cx="60943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86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67F9E-FA9E-BF84-348D-3E5D5C29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750492-614B-2455-520D-0E1122EF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E1936-5BAD-D1A3-B98B-5AD589268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81C6D-F41D-C373-0DF0-464F5732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6784" b="2854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3BBCE-A8C0-EAF3-10A6-2F3DDDEC6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1971" y="2966526"/>
            <a:ext cx="7285010" cy="3504038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Thanks for attention!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87C11-CE2C-F2C3-2C40-7BB68927C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3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C426-7D23-7A2D-7F19-9C863C92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1075684"/>
            <a:ext cx="5021182" cy="4870457"/>
          </a:xfrm>
        </p:spPr>
        <p:txBody>
          <a:bodyPr/>
          <a:lstStyle/>
          <a:p>
            <a:r>
              <a:rPr lang="en-US" dirty="0"/>
              <a:t>Algorithms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10996-7978-6D8A-F713-760C7A2CC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401" y="1368098"/>
            <a:ext cx="5021182" cy="4870457"/>
          </a:xfrm>
        </p:spPr>
        <p:txBody>
          <a:bodyPr>
            <a:normAutofit fontScale="85000" lnSpcReduction="10000"/>
          </a:bodyPr>
          <a:lstStyle/>
          <a:p>
            <a:r>
              <a:rPr lang="kk-KZ" b="1" dirty="0"/>
              <a:t>   </a:t>
            </a:r>
            <a:r>
              <a:rPr lang="en-US" b="1" dirty="0"/>
              <a:t>YOLO (You Only Look Once)</a:t>
            </a:r>
            <a:r>
              <a:rPr lang="en-US" dirty="0"/>
              <a:t> is a family of models for real-time object detection. YOLO processes an image in a single pass through the neural network, dividing it into a grid and predicting object coordinates, classes, and confidence scores. Its main advantage is high speed, making it popular for video analytics, autonomous systems, and computer vision applications.</a:t>
            </a:r>
          </a:p>
          <a:p>
            <a:r>
              <a:rPr lang="kk-KZ" b="1" dirty="0"/>
              <a:t>   </a:t>
            </a:r>
            <a:r>
              <a:rPr lang="en-US" b="1" dirty="0"/>
              <a:t>MTCNN (Multi-task Cascaded Convolutional Neural Network)</a:t>
            </a:r>
            <a:r>
              <a:rPr lang="en-US" dirty="0"/>
              <a:t> is a cascaded convolutional neural network for face detection and landmark localization (eyes, nose, and mouth corners). It consists of three stages (P-Net, R-Net, O-Net) that progressively refine the detected face regions. MTCNN is widely used in biometrics, emotion analysis, and image processing.</a:t>
            </a:r>
          </a:p>
          <a:p>
            <a:endParaRPr lang="ru-RU" dirty="0"/>
          </a:p>
        </p:txBody>
      </p:sp>
      <p:pic>
        <p:nvPicPr>
          <p:cNvPr id="1028" name="Picture 4" descr="R-CNN - Neural Network for Object Detection and Semantic Segmentation">
            <a:extLst>
              <a:ext uri="{FF2B5EF4-FFF2-40B4-BE49-F238E27FC236}">
                <a16:creationId xmlns:a16="http://schemas.microsoft.com/office/drawing/2014/main" id="{9A27A167-5397-A075-F3CB-96994670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1" y="2564448"/>
            <a:ext cx="5276280" cy="29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4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39DEA-4009-95F7-6D3E-741155CD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49875" cy="1113897"/>
          </a:xfrm>
        </p:spPr>
        <p:txBody>
          <a:bodyPr>
            <a:normAutofit/>
          </a:bodyPr>
          <a:lstStyle/>
          <a:p>
            <a:r>
              <a:rPr lang="en-US" sz="4400"/>
              <a:t>Key Features of YOLO</a:t>
            </a:r>
            <a:endParaRPr lang="ru-RU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33B2-EF18-AA3E-CFE4-C4CC5C007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234" y="1994170"/>
            <a:ext cx="5125849" cy="43560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 dirty="0"/>
              <a:t>Single-Pass Detection </a:t>
            </a:r>
            <a:r>
              <a:rPr lang="en-US" sz="1500" dirty="0"/>
              <a:t>– Unlike region-based approaches (e.g., R-CNN), YOLO processes the entire image at once, predicting bounding boxes and class probabilities in a single forward pass.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Speed and Efficiency </a:t>
            </a:r>
            <a:r>
              <a:rPr lang="en-US" sz="1500" dirty="0"/>
              <a:t>– YOLO is one of the fastest object detection models, capable of running in real-time on GPUs and even some edge devices.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Global Context Awareness </a:t>
            </a:r>
            <a:r>
              <a:rPr lang="en-US" sz="1500" dirty="0"/>
              <a:t>– By processing the full image, YOLO captures global context, reducing false positives and improving detection accuracy.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Versatility</a:t>
            </a:r>
            <a:r>
              <a:rPr lang="en-US" sz="1500" dirty="0"/>
              <a:t> – YOLO can detect multiple objects of different classes in a single image, making it suitable for autonomous driving, video surveillance, robotics, and more.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Scalability</a:t>
            </a:r>
            <a:r>
              <a:rPr lang="en-US" sz="1500" dirty="0"/>
              <a:t> – The YOLO family includes different model versions and sizes (e.g., YOLOv8n, YOLOv8s, YOLOv8m, etc.) to balance speed and accuracy.</a:t>
            </a:r>
            <a:endParaRPr lang="ru-RU" sz="1500" dirty="0"/>
          </a:p>
        </p:txBody>
      </p:sp>
      <p:sp>
        <p:nvSpPr>
          <p:cNvPr id="2058" name="Freeform: Shape 2057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79E31-0AD9-8AFA-3739-A52BAA1E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9" y="2408848"/>
            <a:ext cx="5562017" cy="33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8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9FF3-C0F8-060C-8826-81172A78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756470" cy="4870457"/>
          </a:xfrm>
        </p:spPr>
        <p:txBody>
          <a:bodyPr/>
          <a:lstStyle/>
          <a:p>
            <a:r>
              <a:rPr lang="en-US" dirty="0"/>
              <a:t>How YOLO Works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E9D59-A632-5353-38D4-CF604B36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Step 1. Image Grid Division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input image is divided into an </a:t>
            </a:r>
            <a:r>
              <a:rPr lang="en-US" b="1" dirty="0"/>
              <a:t>S × S</a:t>
            </a:r>
            <a:r>
              <a:rPr lang="en-US" dirty="0"/>
              <a:t> grid (e.g., 7×7 for early versions).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grid cell is responsible for detecting objects whose center falls within it.</a:t>
            </a:r>
          </a:p>
          <a:p>
            <a:r>
              <a:rPr lang="en-US" b="1" dirty="0"/>
              <a:t>Step 2. Bounding Box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grid cell predicts </a:t>
            </a:r>
            <a:r>
              <a:rPr lang="en-US" b="1" dirty="0"/>
              <a:t>B bounding boxes</a:t>
            </a:r>
            <a:r>
              <a:rPr lang="en-US" dirty="0"/>
              <a:t>, each defined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(x, y)</a:t>
            </a:r>
            <a:r>
              <a:rPr lang="en-US" dirty="0"/>
              <a:t> – Center coordinates (relative to the grid cell).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(w, h)</a:t>
            </a:r>
            <a:r>
              <a:rPr lang="en-US" dirty="0"/>
              <a:t> – Width and height (relative to the image size).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Confidence Score</a:t>
            </a:r>
            <a:r>
              <a:rPr lang="en-US" dirty="0"/>
              <a:t> – Indicates the likelihood of an object being present.</a:t>
            </a:r>
          </a:p>
          <a:p>
            <a:r>
              <a:rPr lang="en-US" b="1" dirty="0"/>
              <a:t>Step 3. Class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grid cell predicts class probabilities for objects it detects.</a:t>
            </a:r>
          </a:p>
          <a:p>
            <a:r>
              <a:rPr lang="en-US" b="1" dirty="0"/>
              <a:t>Step 4. Non-Maximum Suppression (NMS)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Overlapping bounding boxes are filtered, keeping only the most confident detections.</a:t>
            </a:r>
          </a:p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E9147-D772-3260-5109-115D7ADE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62" y="2335651"/>
            <a:ext cx="5850778" cy="35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E2353-8A92-972B-DC7A-DA029FF0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r>
              <a:rPr lang="en-US" sz="4400"/>
              <a:t>Evolution of YOLO</a:t>
            </a:r>
            <a:endParaRPr lang="ru-RU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1C3E-93C0-46B3-0712-8AFA74C1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013" y="1088204"/>
            <a:ext cx="4488731" cy="5257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 dirty="0"/>
              <a:t>YOLOv1 (2015). </a:t>
            </a:r>
            <a:r>
              <a:rPr lang="en-US" sz="1500" dirty="0"/>
              <a:t>First single-shot detector, fast but weak with small objects.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YOLOv2 (2016, YOLO9000). </a:t>
            </a:r>
            <a:r>
              <a:rPr lang="en-US" sz="1500" dirty="0"/>
              <a:t>Added batch normalization, anchor boxes, and 9000-class detection.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YOLOv3 (2018</a:t>
            </a:r>
            <a:r>
              <a:rPr lang="en-US" sz="1500" dirty="0"/>
              <a:t>). Multi-scale detection, Darknet-53 backbone, better small object detection.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YOLOv4 (2020). </a:t>
            </a:r>
            <a:r>
              <a:rPr lang="en-US" sz="1500" dirty="0"/>
              <a:t>Enhanced training (Mish, CSPDarknet-53, Mosaic), improved accuracy and efficiency.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YOLOv5 (2021). </a:t>
            </a:r>
            <a:r>
              <a:rPr lang="en-US" sz="1500" dirty="0"/>
              <a:t>Unofficial but widely used, better training speed and scalability.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YOLOv6 &amp; YOLOv7 (2022). </a:t>
            </a:r>
            <a:r>
              <a:rPr lang="en-US" sz="1500" dirty="0"/>
              <a:t>Optimized for speed-accuracy trade-offs.</a:t>
            </a:r>
            <a:endParaRPr lang="kk-KZ" sz="1500" dirty="0"/>
          </a:p>
          <a:p>
            <a:pPr>
              <a:lnSpc>
                <a:spcPct val="100000"/>
              </a:lnSpc>
            </a:pPr>
            <a:r>
              <a:rPr lang="en-US" sz="1500" b="1" dirty="0"/>
              <a:t>YOLOv8 (2023). </a:t>
            </a:r>
            <a:r>
              <a:rPr lang="en-US" sz="1500" dirty="0"/>
              <a:t>Developed by </a:t>
            </a:r>
            <a:r>
              <a:rPr lang="en-US" sz="1500" dirty="0" err="1"/>
              <a:t>Ultralytics</a:t>
            </a:r>
            <a:r>
              <a:rPr lang="en-US" sz="1500" dirty="0"/>
              <a:t>, uses CBAM attention, supports detection, segmentation, and pose estimation.</a:t>
            </a:r>
            <a:endParaRPr lang="ru-RU" sz="1500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YOLOv8: The Evolution of Real-Time Object Detection | by Manika Nagpal |  DataDrivenInvestor">
            <a:extLst>
              <a:ext uri="{FF2B5EF4-FFF2-40B4-BE49-F238E27FC236}">
                <a16:creationId xmlns:a16="http://schemas.microsoft.com/office/drawing/2014/main" id="{8160DBD1-5E00-07F1-8780-AF777892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011" y="2299063"/>
            <a:ext cx="6281928" cy="353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84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C62D-D733-485D-E277-AF4A7174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MTCNN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F9C03-CE9F-916C-D1B4-A26928E2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Face Detection &amp; Alignment </a:t>
            </a:r>
            <a:r>
              <a:rPr lang="en-US" dirty="0"/>
              <a:t>– Detects faces and aligns them by identifying key facial landmarks (eyes, nose, mouth).</a:t>
            </a:r>
            <a:endParaRPr lang="kk-KZ" dirty="0"/>
          </a:p>
          <a:p>
            <a:r>
              <a:rPr lang="en-US" b="1" dirty="0"/>
              <a:t>Cascaded Architecture </a:t>
            </a:r>
            <a:r>
              <a:rPr lang="en-US" dirty="0"/>
              <a:t>– Uses a three-stage pipeline to refine detections progressively.</a:t>
            </a:r>
            <a:endParaRPr lang="kk-KZ" dirty="0"/>
          </a:p>
          <a:p>
            <a:r>
              <a:rPr lang="en-US" b="1" dirty="0"/>
              <a:t>High Accuracy </a:t>
            </a:r>
            <a:r>
              <a:rPr lang="en-US" dirty="0"/>
              <a:t>– Performs well under different lighting conditions, occlusions, and varying face angles.</a:t>
            </a:r>
            <a:endParaRPr lang="kk-KZ" dirty="0"/>
          </a:p>
          <a:p>
            <a:r>
              <a:rPr lang="en-US" b="1" dirty="0"/>
              <a:t>Lightweight &amp; Efficient </a:t>
            </a:r>
            <a:r>
              <a:rPr lang="en-US" dirty="0"/>
              <a:t>– Can run on CPUs and GPUs, making it suitable for real-time applications.</a:t>
            </a:r>
            <a:endParaRPr lang="ru-RU" dirty="0"/>
          </a:p>
        </p:txBody>
      </p:sp>
      <p:pic>
        <p:nvPicPr>
          <p:cNvPr id="4100" name="Picture 4" descr="MTCNN face detection model output | Download Scientific Diagram">
            <a:extLst>
              <a:ext uri="{FF2B5EF4-FFF2-40B4-BE49-F238E27FC236}">
                <a16:creationId xmlns:a16="http://schemas.microsoft.com/office/drawing/2014/main" id="{AB925923-32F1-8D44-A3E1-EC0DC1C9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27" y="2976626"/>
            <a:ext cx="4066930" cy="32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0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1153D-AD6D-8489-B16B-FD1DDF5B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r>
              <a:rPr lang="en-US" sz="4400"/>
              <a:t>How MTCNN Works</a:t>
            </a:r>
            <a:endParaRPr lang="ru-RU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1BB2-29A2-D41D-88DC-1B473FAB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r>
              <a:rPr lang="en-US" sz="1600" dirty="0"/>
              <a:t>MTCNN consists of </a:t>
            </a:r>
            <a:r>
              <a:rPr lang="en-US" sz="1600" b="1" dirty="0"/>
              <a:t>three cascaded neural networks</a:t>
            </a:r>
            <a:r>
              <a:rPr lang="en-US" sz="1600" dirty="0"/>
              <a:t> that progressively refine face detection results.</a:t>
            </a:r>
          </a:p>
          <a:p>
            <a:r>
              <a:rPr lang="en-US" sz="1600" b="1" dirty="0"/>
              <a:t>1. P-Net (Proposal Network) - t</a:t>
            </a:r>
            <a:r>
              <a:rPr lang="en-US" sz="1600" dirty="0"/>
              <a:t>akes the input image and generates </a:t>
            </a:r>
            <a:r>
              <a:rPr lang="en-US" sz="1600" b="1" dirty="0"/>
              <a:t>candidate face regions</a:t>
            </a:r>
            <a:r>
              <a:rPr lang="en-US" sz="1600" dirty="0"/>
              <a:t>. Uses a fully convolutional network to propose bounding boxes. Applies </a:t>
            </a:r>
            <a:r>
              <a:rPr lang="en-US" sz="1600" b="1" dirty="0"/>
              <a:t>Non-Maximum Suppression (NMS)</a:t>
            </a:r>
            <a:r>
              <a:rPr lang="en-US" sz="1600" dirty="0"/>
              <a:t> to remove duplicate boxes.</a:t>
            </a:r>
          </a:p>
          <a:p>
            <a:r>
              <a:rPr lang="en-US" sz="1600" b="1" dirty="0"/>
              <a:t>2. R-Net (Refine Network) - r</a:t>
            </a:r>
            <a:r>
              <a:rPr lang="en-US" sz="1600" dirty="0"/>
              <a:t>efines the bounding boxes proposed by P-Net. Further filters out false positives and adjusts bounding box positions.</a:t>
            </a:r>
          </a:p>
          <a:p>
            <a:r>
              <a:rPr lang="en-US" sz="1600" b="1" dirty="0"/>
              <a:t>3. O-Net (Output Network) - f</a:t>
            </a:r>
            <a:r>
              <a:rPr lang="en-US" sz="1600" dirty="0"/>
              <a:t>inal stage that </a:t>
            </a:r>
            <a:r>
              <a:rPr lang="en-US" sz="1600" b="1" dirty="0"/>
              <a:t>precisely detects facial landmarks</a:t>
            </a:r>
            <a:r>
              <a:rPr lang="en-US" sz="1600" dirty="0"/>
              <a:t> (eyes, nose, mouth corners). Further refines bounding boxes and aligns faces correctly.</a:t>
            </a:r>
          </a:p>
          <a:p>
            <a:endParaRPr lang="ru-RU" sz="1800" dirty="0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3" name="Picture 13" descr="The steps for face detection with RFE-MTCNN. | Download Scientific Diagram">
            <a:extLst>
              <a:ext uri="{FF2B5EF4-FFF2-40B4-BE49-F238E27FC236}">
                <a16:creationId xmlns:a16="http://schemas.microsoft.com/office/drawing/2014/main" id="{F75C04CE-F04A-CC85-E179-138B834C8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867" y="2429691"/>
            <a:ext cx="5979841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67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3EB1-29E0-2982-2185-417D3A90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4857" y="55231"/>
            <a:ext cx="5021182" cy="4870457"/>
          </a:xfrm>
        </p:spPr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BBC051-20EB-BA7F-51B1-937CA10528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482929"/>
              </p:ext>
            </p:extLst>
          </p:nvPr>
        </p:nvGraphicFramePr>
        <p:xfrm>
          <a:off x="767162" y="1222882"/>
          <a:ext cx="10871684" cy="51324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7672">
                  <a:extLst>
                    <a:ext uri="{9D8B030D-6E8A-4147-A177-3AD203B41FA5}">
                      <a16:colId xmlns:a16="http://schemas.microsoft.com/office/drawing/2014/main" val="1890900796"/>
                    </a:ext>
                  </a:extLst>
                </a:gridCol>
                <a:gridCol w="4153345">
                  <a:extLst>
                    <a:ext uri="{9D8B030D-6E8A-4147-A177-3AD203B41FA5}">
                      <a16:colId xmlns:a16="http://schemas.microsoft.com/office/drawing/2014/main" val="557017836"/>
                    </a:ext>
                  </a:extLst>
                </a:gridCol>
                <a:gridCol w="2262211">
                  <a:extLst>
                    <a:ext uri="{9D8B030D-6E8A-4147-A177-3AD203B41FA5}">
                      <a16:colId xmlns:a16="http://schemas.microsoft.com/office/drawing/2014/main" val="1315536565"/>
                    </a:ext>
                  </a:extLst>
                </a:gridCol>
                <a:gridCol w="2538456">
                  <a:extLst>
                    <a:ext uri="{9D8B030D-6E8A-4147-A177-3AD203B41FA5}">
                      <a16:colId xmlns:a16="http://schemas.microsoft.com/office/drawing/2014/main" val="2955156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Criterion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Viola-Jones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MTCNN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24554"/>
                  </a:ext>
                </a:extLst>
              </a:tr>
              <a:tr h="52031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 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Classical algorithm (Haar cascades)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learning (Cascaded CNN)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learning (Single-shot CNN)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495377"/>
                  </a:ext>
                </a:extLst>
              </a:tr>
              <a:tr h="5289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Purpose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detection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detection + facial landmark detection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object detection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124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high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889395"/>
                  </a:ext>
                </a:extLst>
              </a:tr>
              <a:tr h="36737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Speed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Slower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3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Robustness to Lighting &amp; Angles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Poor performance under variations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robustness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Good robustness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380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Output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bounding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Bounding box + 5 facial </a:t>
                      </a:r>
                      <a:r>
                        <a:rPr lang="en-US" dirty="0" err="1"/>
                        <a:t>keypoints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Bounding box + object class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92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Applications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 face detection (CCTV, simple face detectors)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Biometrics, face recognition, tracking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Autonomous systems, object recognition, video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82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2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85E9-7977-278B-091F-374411EF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834" y="826721"/>
            <a:ext cx="5021182" cy="4870457"/>
          </a:xfrm>
        </p:spPr>
        <p:txBody>
          <a:bodyPr/>
          <a:lstStyle/>
          <a:p>
            <a:r>
              <a:rPr lang="en-US" dirty="0"/>
              <a:t>Example</a:t>
            </a:r>
            <a:endParaRPr lang="ru-RU" dirty="0"/>
          </a:p>
        </p:txBody>
      </p:sp>
      <p:pic>
        <p:nvPicPr>
          <p:cNvPr id="7" name="Content Placeholder 6" descr="A person with a face id&#10;&#10;AI-generated content may be incorrect.">
            <a:extLst>
              <a:ext uri="{FF2B5EF4-FFF2-40B4-BE49-F238E27FC236}">
                <a16:creationId xmlns:a16="http://schemas.microsoft.com/office/drawing/2014/main" id="{4563BE46-038B-5EE0-9D00-62C59A795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7" y="991269"/>
            <a:ext cx="3347025" cy="2660885"/>
          </a:xfrm>
        </p:spPr>
      </p:pic>
      <p:pic>
        <p:nvPicPr>
          <p:cNvPr id="9" name="Picture 8" descr="A person with red eyes&#10;&#10;AI-generated content may be incorrect.">
            <a:extLst>
              <a:ext uri="{FF2B5EF4-FFF2-40B4-BE49-F238E27FC236}">
                <a16:creationId xmlns:a16="http://schemas.microsoft.com/office/drawing/2014/main" id="{8605C127-A995-12CF-7C38-85FFE404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01" y="2365318"/>
            <a:ext cx="3824527" cy="3028148"/>
          </a:xfrm>
          <a:prstGeom prst="rect">
            <a:avLst/>
          </a:prstGeom>
        </p:spPr>
      </p:pic>
      <p:pic>
        <p:nvPicPr>
          <p:cNvPr id="11" name="Picture 10" descr="A person with braids in a white shirt&#10;&#10;AI-generated content may be incorrect.">
            <a:extLst>
              <a:ext uri="{FF2B5EF4-FFF2-40B4-BE49-F238E27FC236}">
                <a16:creationId xmlns:a16="http://schemas.microsoft.com/office/drawing/2014/main" id="{13E78CB2-80AA-9703-A281-AC37676B8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8" y="3879392"/>
            <a:ext cx="3347024" cy="2660884"/>
          </a:xfrm>
          <a:prstGeom prst="rect">
            <a:avLst/>
          </a:prstGeom>
        </p:spPr>
      </p:pic>
      <p:pic>
        <p:nvPicPr>
          <p:cNvPr id="13" name="Picture 12" descr="A person holding a mug&#10;&#10;AI-generated content may be incorrect.">
            <a:extLst>
              <a:ext uri="{FF2B5EF4-FFF2-40B4-BE49-F238E27FC236}">
                <a16:creationId xmlns:a16="http://schemas.microsoft.com/office/drawing/2014/main" id="{F109E7FD-0584-D658-AC92-11DE3F09A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945" y="2327116"/>
            <a:ext cx="3851102" cy="3066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E22EA-CB83-B55E-FA0A-7272F378FF46}"/>
              </a:ext>
            </a:extLst>
          </p:cNvPr>
          <p:cNvSpPr txBox="1"/>
          <p:nvPr/>
        </p:nvSpPr>
        <p:spPr>
          <a:xfrm>
            <a:off x="1635086" y="3581107"/>
            <a:ext cx="143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Viola-Jones</a:t>
            </a:r>
            <a:endParaRPr lang="ru-RU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71396-6231-149C-47A0-A8D93A4F33F3}"/>
              </a:ext>
            </a:extLst>
          </p:cNvPr>
          <p:cNvSpPr txBox="1"/>
          <p:nvPr/>
        </p:nvSpPr>
        <p:spPr>
          <a:xfrm>
            <a:off x="9516082" y="203324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YOLO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7C2CF-38E5-AA95-39B1-7B654F573E8E}"/>
              </a:ext>
            </a:extLst>
          </p:cNvPr>
          <p:cNvSpPr txBox="1"/>
          <p:nvPr/>
        </p:nvSpPr>
        <p:spPr>
          <a:xfrm>
            <a:off x="5690076" y="2033240"/>
            <a:ext cx="7807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MTCNN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617302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899</Words>
  <Application>Microsoft Office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Bierstadt</vt:lpstr>
      <vt:lpstr>Times New Roman</vt:lpstr>
      <vt:lpstr>GestaltVTI</vt:lpstr>
      <vt:lpstr>Comparison of two algorithms with Viola Jones:  MTCNN and YOLO </vt:lpstr>
      <vt:lpstr>Algorithms</vt:lpstr>
      <vt:lpstr>Key Features of YOLO</vt:lpstr>
      <vt:lpstr>How YOLO Works</vt:lpstr>
      <vt:lpstr>Evolution of YOLO</vt:lpstr>
      <vt:lpstr>Key Features of MTCNN</vt:lpstr>
      <vt:lpstr>How MTCNN Works</vt:lpstr>
      <vt:lpstr>Comparison</vt:lpstr>
      <vt:lpstr>Example</vt:lpstr>
      <vt:lpstr>PowerPoint Presentation</vt:lpstr>
      <vt:lpstr>Summary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Aruzhan Kalybek</dc:creator>
  <cp:lastModifiedBy>Aruzhan Kalybek</cp:lastModifiedBy>
  <cp:revision>2</cp:revision>
  <dcterms:created xsi:type="dcterms:W3CDTF">2025-02-20T03:15:57Z</dcterms:created>
  <dcterms:modified xsi:type="dcterms:W3CDTF">2025-02-20T04:12:33Z</dcterms:modified>
</cp:coreProperties>
</file>